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57" r:id="rId3"/>
    <p:sldId id="258" r:id="rId4"/>
    <p:sldId id="259" r:id="rId5"/>
    <p:sldId id="276" r:id="rId6"/>
    <p:sldId id="281" r:id="rId7"/>
    <p:sldId id="282" r:id="rId8"/>
    <p:sldId id="278" r:id="rId9"/>
    <p:sldId id="279" r:id="rId10"/>
    <p:sldId id="261" r:id="rId11"/>
    <p:sldId id="266" r:id="rId12"/>
    <p:sldId id="269" r:id="rId13"/>
    <p:sldId id="270" r:id="rId14"/>
    <p:sldId id="260" r:id="rId15"/>
    <p:sldId id="263" r:id="rId16"/>
    <p:sldId id="265" r:id="rId17"/>
    <p:sldId id="284"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64" d="100"/>
          <a:sy n="64" d="100"/>
        </p:scale>
        <p:origin x="74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A0C0817-A112-4847-8014-A94B7D2A4EA3}" type="datetime1">
              <a:rPr lang="en-US" smtClean="0"/>
              <a:t>4/28/2024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31885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4/28/2024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959056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4/28/2024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028611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4/28/2024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491182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6FA2B21-3FCD-4721-B95C-427943F61125}" type="datetime1">
              <a:rPr lang="en-US" smtClean="0"/>
              <a:t>4/28/2024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050811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4/28/2024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4288000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4/28/2024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849420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97552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F87CAB8-DCAE-46A5-AADA-B3FAD11A54E0}" type="datetime1">
              <a:rPr lang="en-US" smtClean="0"/>
              <a:t>4/28/2024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5508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36151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9C646AA-F36E-4540-911D-FFFC0A0EF24A}" type="datetime1">
              <a:rPr lang="en-US" smtClean="0"/>
              <a:t>4/28/2024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7987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40650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49840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16327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56143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629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4/28/2024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48505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4/28/2024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920725082"/>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r" defTabSz="914400" rtl="1"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Neon 3D circle art">
            <a:extLst>
              <a:ext uri="{FF2B5EF4-FFF2-40B4-BE49-F238E27FC236}">
                <a16:creationId xmlns:a16="http://schemas.microsoft.com/office/drawing/2014/main" id="{9F42A5FF-F1F3-206F-AAD5-17B0B935D68F}"/>
              </a:ext>
            </a:extLst>
          </p:cNvPr>
          <p:cNvPicPr>
            <a:picLocks noChangeAspect="1"/>
          </p:cNvPicPr>
          <p:nvPr/>
        </p:nvPicPr>
        <p:blipFill rotWithShape="1">
          <a:blip r:embed="rId2"/>
          <a:srcRect l="11880" r="9451"/>
          <a:stretch/>
        </p:blipFill>
        <p:spPr>
          <a:xfrm>
            <a:off x="4646383" y="10"/>
            <a:ext cx="7545616" cy="6857990"/>
          </a:xfrm>
          <a:prstGeom prst="rect">
            <a:avLst/>
          </a:prstGeom>
        </p:spPr>
      </p:pic>
      <p:sp>
        <p:nvSpPr>
          <p:cNvPr id="2" name="Title 1">
            <a:extLst>
              <a:ext uri="{FF2B5EF4-FFF2-40B4-BE49-F238E27FC236}">
                <a16:creationId xmlns:a16="http://schemas.microsoft.com/office/drawing/2014/main" id="{683DE8B6-E8EE-3D74-F572-1316FDAF10B8}"/>
              </a:ext>
            </a:extLst>
          </p:cNvPr>
          <p:cNvSpPr>
            <a:spLocks noGrp="1"/>
          </p:cNvSpPr>
          <p:nvPr>
            <p:ph type="ctrTitle"/>
          </p:nvPr>
        </p:nvSpPr>
        <p:spPr>
          <a:xfrm>
            <a:off x="466524" y="1340361"/>
            <a:ext cx="3729162" cy="1363082"/>
          </a:xfrm>
        </p:spPr>
        <p:txBody>
          <a:bodyPr>
            <a:normAutofit/>
          </a:bodyPr>
          <a:lstStyle/>
          <a:p>
            <a:r>
              <a:rPr lang="en-US" sz="3600" dirty="0">
                <a:solidFill>
                  <a:schemeClr val="tx1"/>
                </a:solidFill>
              </a:rPr>
              <a:t>Style transfer using </a:t>
            </a:r>
            <a:r>
              <a:rPr lang="en-US" sz="3600" dirty="0" err="1">
                <a:solidFill>
                  <a:schemeClr val="tx1"/>
                </a:solidFill>
              </a:rPr>
              <a:t>cnn</a:t>
            </a:r>
            <a:endParaRPr lang="ar-SA" sz="3600" dirty="0">
              <a:solidFill>
                <a:schemeClr val="tx1"/>
              </a:solidFill>
            </a:endParaRPr>
          </a:p>
        </p:txBody>
      </p:sp>
      <p:sp>
        <p:nvSpPr>
          <p:cNvPr id="3" name="Subtitle 2">
            <a:extLst>
              <a:ext uri="{FF2B5EF4-FFF2-40B4-BE49-F238E27FC236}">
                <a16:creationId xmlns:a16="http://schemas.microsoft.com/office/drawing/2014/main" id="{2DA373D6-DCFB-95D5-83D6-044F277D2969}"/>
              </a:ext>
            </a:extLst>
          </p:cNvPr>
          <p:cNvSpPr>
            <a:spLocks noGrp="1"/>
          </p:cNvSpPr>
          <p:nvPr>
            <p:ph type="subTitle" idx="1"/>
          </p:nvPr>
        </p:nvSpPr>
        <p:spPr>
          <a:xfrm>
            <a:off x="627393" y="3339998"/>
            <a:ext cx="3793642" cy="970905"/>
          </a:xfrm>
        </p:spPr>
        <p:txBody>
          <a:bodyPr>
            <a:normAutofit fontScale="92500" lnSpcReduction="20000"/>
          </a:bodyPr>
          <a:lstStyle/>
          <a:p>
            <a:r>
              <a:rPr lang="en-US" dirty="0">
                <a:solidFill>
                  <a:schemeClr val="tx1"/>
                </a:solidFill>
              </a:rPr>
              <a:t>BY:</a:t>
            </a:r>
          </a:p>
          <a:p>
            <a:r>
              <a:rPr lang="en-US" dirty="0">
                <a:solidFill>
                  <a:schemeClr val="tx1"/>
                </a:solidFill>
              </a:rPr>
              <a:t>Mohammed </a:t>
            </a:r>
            <a:r>
              <a:rPr lang="en-US" dirty="0" err="1">
                <a:solidFill>
                  <a:schemeClr val="tx1"/>
                </a:solidFill>
              </a:rPr>
              <a:t>Amein</a:t>
            </a:r>
            <a:r>
              <a:rPr lang="en-US" dirty="0">
                <a:solidFill>
                  <a:schemeClr val="tx1"/>
                </a:solidFill>
              </a:rPr>
              <a:t> 211320</a:t>
            </a:r>
          </a:p>
          <a:p>
            <a:r>
              <a:rPr lang="en-US" dirty="0">
                <a:solidFill>
                  <a:schemeClr val="tx1"/>
                </a:solidFill>
              </a:rPr>
              <a:t>Soha Ashraf 205001</a:t>
            </a:r>
            <a:endParaRPr lang="ar-SA" dirty="0">
              <a:solidFill>
                <a:schemeClr val="tx1"/>
              </a:solidFill>
            </a:endParaRPr>
          </a:p>
        </p:txBody>
      </p:sp>
    </p:spTree>
    <p:extLst>
      <p:ext uri="{BB962C8B-B14F-4D97-AF65-F5344CB8AC3E}">
        <p14:creationId xmlns:p14="http://schemas.microsoft.com/office/powerpoint/2010/main" val="25955974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WHAT IS THE DIFFERENCE BETWEEN VGG16 AND VGG19 🔥🔥 | Kaggle">
            <a:extLst>
              <a:ext uri="{FF2B5EF4-FFF2-40B4-BE49-F238E27FC236}">
                <a16:creationId xmlns:a16="http://schemas.microsoft.com/office/drawing/2014/main" id="{9AFD6883-62EC-7636-2DBB-99E943C9585E}"/>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b="62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B980CC-08CC-955A-1FA0-5F9C51B97451}"/>
              </a:ext>
            </a:extLst>
          </p:cNvPr>
          <p:cNvSpPr>
            <a:spLocks noGrp="1"/>
          </p:cNvSpPr>
          <p:nvPr>
            <p:ph type="title"/>
          </p:nvPr>
        </p:nvSpPr>
        <p:spPr>
          <a:xfrm>
            <a:off x="1651262" y="773800"/>
            <a:ext cx="8610600" cy="1293028"/>
          </a:xfrm>
        </p:spPr>
        <p:txBody>
          <a:bodyPr>
            <a:normAutofit/>
          </a:bodyPr>
          <a:lstStyle/>
          <a:p>
            <a:pPr algn="ctr"/>
            <a:r>
              <a:rPr lang="en-US" dirty="0"/>
              <a:t>models</a:t>
            </a:r>
            <a:endParaRPr lang="ar-SA" dirty="0"/>
          </a:p>
        </p:txBody>
      </p:sp>
    </p:spTree>
    <p:extLst>
      <p:ext uri="{BB962C8B-B14F-4D97-AF65-F5344CB8AC3E}">
        <p14:creationId xmlns:p14="http://schemas.microsoft.com/office/powerpoint/2010/main" val="2033004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391B-0F27-DDAC-A28A-4C18A4F9E32B}"/>
              </a:ext>
            </a:extLst>
          </p:cNvPr>
          <p:cNvSpPr>
            <a:spLocks noGrp="1"/>
          </p:cNvSpPr>
          <p:nvPr>
            <p:ph type="title"/>
          </p:nvPr>
        </p:nvSpPr>
        <p:spPr>
          <a:xfrm>
            <a:off x="1790700" y="635164"/>
            <a:ext cx="8610600" cy="1293028"/>
          </a:xfrm>
        </p:spPr>
        <p:txBody>
          <a:bodyPr/>
          <a:lstStyle/>
          <a:p>
            <a:pPr algn="ctr"/>
            <a:r>
              <a:rPr lang="en-US" dirty="0"/>
              <a:t>Pre-processing</a:t>
            </a:r>
            <a:endParaRPr lang="ar-SA" dirty="0"/>
          </a:p>
        </p:txBody>
      </p:sp>
      <p:pic>
        <p:nvPicPr>
          <p:cNvPr id="4" name="Picture 3" descr="A screenshot of a computer program&#10;&#10;Description automatically generated">
            <a:extLst>
              <a:ext uri="{FF2B5EF4-FFF2-40B4-BE49-F238E27FC236}">
                <a16:creationId xmlns:a16="http://schemas.microsoft.com/office/drawing/2014/main" id="{6EBBE9EF-A3A6-5B80-6A42-88C8DCE6B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608" y="2773016"/>
            <a:ext cx="8862442" cy="3826566"/>
          </a:xfrm>
          <a:prstGeom prst="rect">
            <a:avLst/>
          </a:prstGeom>
        </p:spPr>
      </p:pic>
      <p:sp>
        <p:nvSpPr>
          <p:cNvPr id="6" name="TextBox 5">
            <a:extLst>
              <a:ext uri="{FF2B5EF4-FFF2-40B4-BE49-F238E27FC236}">
                <a16:creationId xmlns:a16="http://schemas.microsoft.com/office/drawing/2014/main" id="{207D55F5-50BF-B176-F9B2-2EE47A8AABA6}"/>
              </a:ext>
            </a:extLst>
          </p:cNvPr>
          <p:cNvSpPr txBox="1"/>
          <p:nvPr/>
        </p:nvSpPr>
        <p:spPr>
          <a:xfrm>
            <a:off x="1866071" y="1839747"/>
            <a:ext cx="6097656" cy="923330"/>
          </a:xfrm>
          <a:prstGeom prst="rect">
            <a:avLst/>
          </a:prstGeom>
          <a:noFill/>
        </p:spPr>
        <p:txBody>
          <a:bodyPr wrap="square">
            <a:spAutoFit/>
          </a:bodyPr>
          <a:lstStyle/>
          <a:p>
            <a:r>
              <a:rPr lang="en-US" dirty="0"/>
              <a:t>Resize all the used images to make them the same size and reduce the big size of image. Transforming images into tensors. </a:t>
            </a:r>
          </a:p>
        </p:txBody>
      </p:sp>
    </p:spTree>
    <p:extLst>
      <p:ext uri="{BB962C8B-B14F-4D97-AF65-F5344CB8AC3E}">
        <p14:creationId xmlns:p14="http://schemas.microsoft.com/office/powerpoint/2010/main" val="1778020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5B5DA-62E5-8606-772D-3556E16D484F}"/>
              </a:ext>
            </a:extLst>
          </p:cNvPr>
          <p:cNvSpPr>
            <a:spLocks noGrp="1"/>
          </p:cNvSpPr>
          <p:nvPr>
            <p:ph type="title"/>
          </p:nvPr>
        </p:nvSpPr>
        <p:spPr>
          <a:xfrm>
            <a:off x="2095500" y="652994"/>
            <a:ext cx="8610600" cy="1295400"/>
          </a:xfrm>
        </p:spPr>
        <p:txBody>
          <a:bodyPr/>
          <a:lstStyle/>
          <a:p>
            <a:pPr algn="ctr"/>
            <a:r>
              <a:rPr lang="en-US" dirty="0"/>
              <a:t>Loss functions</a:t>
            </a:r>
            <a:endParaRPr lang="ar-SA" dirty="0"/>
          </a:p>
        </p:txBody>
      </p:sp>
      <p:sp>
        <p:nvSpPr>
          <p:cNvPr id="3" name="Text Placeholder 2">
            <a:extLst>
              <a:ext uri="{FF2B5EF4-FFF2-40B4-BE49-F238E27FC236}">
                <a16:creationId xmlns:a16="http://schemas.microsoft.com/office/drawing/2014/main" id="{0A3BECDE-D790-0607-2CC8-9D49C2439A9C}"/>
              </a:ext>
            </a:extLst>
          </p:cNvPr>
          <p:cNvSpPr>
            <a:spLocks noGrp="1"/>
          </p:cNvSpPr>
          <p:nvPr>
            <p:ph type="body" idx="1"/>
          </p:nvPr>
        </p:nvSpPr>
        <p:spPr>
          <a:xfrm>
            <a:off x="1092209" y="5098439"/>
            <a:ext cx="5079991" cy="1245198"/>
          </a:xfrm>
        </p:spPr>
        <p:txBody>
          <a:bodyPr>
            <a:noAutofit/>
          </a:bodyPr>
          <a:lstStyle/>
          <a:p>
            <a:pPr algn="l"/>
            <a:r>
              <a:rPr lang="en-US" sz="1400" dirty="0"/>
              <a:t>Style loss to ensure the model follows the given style</a:t>
            </a:r>
          </a:p>
          <a:p>
            <a:pPr algn="l"/>
            <a:r>
              <a:rPr lang="en-US" sz="1400" dirty="0"/>
              <a:t>S </a:t>
            </a:r>
            <a:r>
              <a:rPr lang="en-US" sz="1400" dirty="0" err="1"/>
              <a:t>ij</a:t>
            </a:r>
            <a:r>
              <a:rPr lang="en-US" sz="1400" dirty="0"/>
              <a:t> ​ represents the element at row 𝑖 </a:t>
            </a:r>
            <a:r>
              <a:rPr lang="en-US" sz="1400" dirty="0" err="1"/>
              <a:t>i</a:t>
            </a:r>
            <a:r>
              <a:rPr lang="en-US" sz="1400" dirty="0"/>
              <a:t> and column 𝑗 j of the Gram matrix of the style image. </a:t>
            </a:r>
          </a:p>
          <a:p>
            <a:pPr algn="l"/>
            <a:r>
              <a:rPr lang="en-US" sz="1400" dirty="0"/>
              <a:t>𝐶 𝑖 𝑗j ​ represents the element at row 𝑖 </a:t>
            </a:r>
            <a:r>
              <a:rPr lang="en-US" sz="1400" dirty="0" err="1"/>
              <a:t>i</a:t>
            </a:r>
            <a:r>
              <a:rPr lang="en-US" sz="1400" dirty="0"/>
              <a:t> and column 𝑗 j of the Gram matrix of the combination image.</a:t>
            </a:r>
          </a:p>
          <a:p>
            <a:pPr algn="l"/>
            <a:r>
              <a:rPr lang="en-US" sz="1400" dirty="0"/>
              <a:t> 𝑁  is the total number of elements in the matrices, which is the square of the size of the images.</a:t>
            </a:r>
            <a:endParaRPr lang="ar-SA" sz="1400" dirty="0"/>
          </a:p>
        </p:txBody>
      </p:sp>
      <p:pic>
        <p:nvPicPr>
          <p:cNvPr id="8" name="Content Placeholder 7">
            <a:extLst>
              <a:ext uri="{FF2B5EF4-FFF2-40B4-BE49-F238E27FC236}">
                <a16:creationId xmlns:a16="http://schemas.microsoft.com/office/drawing/2014/main" id="{6F7E36FA-9B63-64E3-128E-A0924B4C9992}"/>
              </a:ext>
            </a:extLst>
          </p:cNvPr>
          <p:cNvPicPr>
            <a:picLocks noGrp="1" noChangeAspect="1"/>
          </p:cNvPicPr>
          <p:nvPr>
            <p:ph sz="half" idx="2"/>
          </p:nvPr>
        </p:nvPicPr>
        <p:blipFill>
          <a:blip r:embed="rId2"/>
          <a:stretch>
            <a:fillRect/>
          </a:stretch>
        </p:blipFill>
        <p:spPr>
          <a:xfrm>
            <a:off x="1237839" y="2376009"/>
            <a:ext cx="3717486" cy="1513313"/>
          </a:xfrm>
        </p:spPr>
      </p:pic>
      <p:sp>
        <p:nvSpPr>
          <p:cNvPr id="5" name="Text Placeholder 4">
            <a:extLst>
              <a:ext uri="{FF2B5EF4-FFF2-40B4-BE49-F238E27FC236}">
                <a16:creationId xmlns:a16="http://schemas.microsoft.com/office/drawing/2014/main" id="{5A0A2099-F388-0FDA-01EC-8272AB34DC0B}"/>
              </a:ext>
            </a:extLst>
          </p:cNvPr>
          <p:cNvSpPr>
            <a:spLocks noGrp="1"/>
          </p:cNvSpPr>
          <p:nvPr>
            <p:ph type="body" sz="quarter" idx="3"/>
          </p:nvPr>
        </p:nvSpPr>
        <p:spPr>
          <a:xfrm>
            <a:off x="6400800" y="4534293"/>
            <a:ext cx="5105400" cy="1711393"/>
          </a:xfrm>
        </p:spPr>
        <p:txBody>
          <a:bodyPr>
            <a:noAutofit/>
          </a:bodyPr>
          <a:lstStyle/>
          <a:p>
            <a:pPr algn="l">
              <a:buFont typeface="Arial" panose="020B0604020202020204" pitchFamily="34" charset="0"/>
              <a:buChar char="•"/>
            </a:pPr>
            <a:endParaRPr lang="en-US" sz="1400" b="0" i="1" dirty="0">
              <a:solidFill>
                <a:srgbClr val="ECECEC"/>
              </a:solidFill>
              <a:effectLst/>
              <a:highlight>
                <a:srgbClr val="212121"/>
              </a:highlight>
              <a:latin typeface="KaTeX_Math"/>
            </a:endParaRPr>
          </a:p>
          <a:p>
            <a:pPr algn="l">
              <a:buFont typeface="Arial" panose="020B0604020202020204" pitchFamily="34" charset="0"/>
              <a:buChar char="•"/>
            </a:pPr>
            <a:endParaRPr lang="en-US" sz="1400" i="1" dirty="0">
              <a:solidFill>
                <a:srgbClr val="ECECEC"/>
              </a:solidFill>
              <a:highlight>
                <a:srgbClr val="212121"/>
              </a:highlight>
              <a:latin typeface="KaTeX_Math"/>
            </a:endParaRPr>
          </a:p>
          <a:p>
            <a:pPr algn="l">
              <a:buFont typeface="Arial" panose="020B0604020202020204" pitchFamily="34" charset="0"/>
              <a:buChar char="•"/>
            </a:pPr>
            <a:r>
              <a:rPr lang="en-US" sz="1400" b="0" i="1" dirty="0">
                <a:solidFill>
                  <a:srgbClr val="ECECEC"/>
                </a:solidFill>
                <a:effectLst/>
                <a:highlight>
                  <a:srgbClr val="212121"/>
                </a:highlight>
                <a:latin typeface="KaTeX_Math"/>
              </a:rPr>
              <a:t>Content loss to ensure the models saves the original image structure</a:t>
            </a:r>
          </a:p>
          <a:p>
            <a:pPr algn="l">
              <a:buFont typeface="Arial" panose="020B0604020202020204" pitchFamily="34" charset="0"/>
              <a:buChar char="•"/>
            </a:pPr>
            <a:r>
              <a:rPr lang="en-US" sz="1400" b="0" i="1" dirty="0">
                <a:solidFill>
                  <a:srgbClr val="ECECEC"/>
                </a:solidFill>
                <a:effectLst/>
                <a:highlight>
                  <a:srgbClr val="212121"/>
                </a:highlight>
                <a:latin typeface="KaTeX_Math"/>
              </a:rPr>
              <a:t>Ci</a:t>
            </a:r>
            <a:r>
              <a:rPr lang="en-US" sz="1400" b="0" i="0" dirty="0">
                <a:solidFill>
                  <a:srgbClr val="ECECEC"/>
                </a:solidFill>
                <a:effectLst/>
                <a:highlight>
                  <a:srgbClr val="212121"/>
                </a:highlight>
                <a:latin typeface="KaTeX_Main"/>
              </a:rPr>
              <a:t>​</a:t>
            </a:r>
            <a:r>
              <a:rPr lang="en-US" sz="1400" b="0" i="0" dirty="0">
                <a:solidFill>
                  <a:srgbClr val="ECECEC"/>
                </a:solidFill>
                <a:effectLst/>
                <a:highlight>
                  <a:srgbClr val="212121"/>
                </a:highlight>
                <a:latin typeface="Söhne"/>
              </a:rPr>
              <a:t> represents the </a:t>
            </a:r>
            <a:r>
              <a:rPr lang="en-US" sz="1400" b="0" i="0" dirty="0">
                <a:solidFill>
                  <a:srgbClr val="ECECEC"/>
                </a:solidFill>
                <a:effectLst/>
                <a:highlight>
                  <a:srgbClr val="212121"/>
                </a:highlight>
                <a:latin typeface="KaTeX_Main"/>
              </a:rPr>
              <a:t>𝑖𝑡</a:t>
            </a:r>
            <a:r>
              <a:rPr lang="en-US" sz="1400" b="0" i="0" dirty="0" err="1">
                <a:solidFill>
                  <a:srgbClr val="ECECEC"/>
                </a:solidFill>
                <a:effectLst/>
                <a:highlight>
                  <a:srgbClr val="212121"/>
                </a:highlight>
                <a:latin typeface="KaTeX_Main"/>
              </a:rPr>
              <a:t>ℎ</a:t>
            </a:r>
            <a:r>
              <a:rPr lang="en-US" sz="1400" b="0" i="1" dirty="0" err="1">
                <a:solidFill>
                  <a:srgbClr val="ECECEC"/>
                </a:solidFill>
                <a:effectLst/>
                <a:highlight>
                  <a:srgbClr val="212121"/>
                </a:highlight>
                <a:latin typeface="KaTeX_Math"/>
              </a:rPr>
              <a:t>ith</a:t>
            </a:r>
            <a:r>
              <a:rPr lang="en-US" sz="1400" b="0" i="0" dirty="0">
                <a:solidFill>
                  <a:srgbClr val="ECECEC"/>
                </a:solidFill>
                <a:effectLst/>
                <a:highlight>
                  <a:srgbClr val="212121"/>
                </a:highlight>
                <a:latin typeface="Söhne"/>
              </a:rPr>
              <a:t> pixel value of the combination image.</a:t>
            </a:r>
          </a:p>
          <a:p>
            <a:pPr algn="l">
              <a:buFont typeface="Arial" panose="020B0604020202020204" pitchFamily="34" charset="0"/>
              <a:buChar char="•"/>
            </a:pPr>
            <a:r>
              <a:rPr lang="en-US" sz="1400" b="0" i="0" dirty="0">
                <a:solidFill>
                  <a:srgbClr val="ECECEC"/>
                </a:solidFill>
                <a:effectLst/>
                <a:highlight>
                  <a:srgbClr val="212121"/>
                </a:highlight>
                <a:latin typeface="KaTeX_Main"/>
              </a:rPr>
              <a:t>𝐵𝑖</a:t>
            </a:r>
            <a:r>
              <a:rPr lang="en-US" sz="1400" b="0" i="1" dirty="0">
                <a:solidFill>
                  <a:srgbClr val="ECECEC"/>
                </a:solidFill>
                <a:effectLst/>
                <a:highlight>
                  <a:srgbClr val="212121"/>
                </a:highlight>
                <a:latin typeface="KaTeX_Math"/>
              </a:rPr>
              <a:t>Bi</a:t>
            </a:r>
            <a:r>
              <a:rPr lang="en-US" sz="1400" b="0" i="0" dirty="0">
                <a:solidFill>
                  <a:srgbClr val="ECECEC"/>
                </a:solidFill>
                <a:effectLst/>
                <a:highlight>
                  <a:srgbClr val="212121"/>
                </a:highlight>
                <a:latin typeface="KaTeX_Main"/>
              </a:rPr>
              <a:t>​</a:t>
            </a:r>
            <a:r>
              <a:rPr lang="en-US" sz="1400" b="0" i="0" dirty="0">
                <a:solidFill>
                  <a:srgbClr val="ECECEC"/>
                </a:solidFill>
                <a:effectLst/>
                <a:highlight>
                  <a:srgbClr val="212121"/>
                </a:highlight>
                <a:latin typeface="Söhne"/>
              </a:rPr>
              <a:t> represents the </a:t>
            </a:r>
            <a:r>
              <a:rPr lang="en-US" sz="1400" b="0" i="0" dirty="0">
                <a:solidFill>
                  <a:srgbClr val="ECECEC"/>
                </a:solidFill>
                <a:effectLst/>
                <a:highlight>
                  <a:srgbClr val="212121"/>
                </a:highlight>
                <a:latin typeface="KaTeX_Main"/>
              </a:rPr>
              <a:t>𝑖𝑡</a:t>
            </a:r>
            <a:r>
              <a:rPr lang="en-US" sz="1400" b="0" i="0" dirty="0" err="1">
                <a:solidFill>
                  <a:srgbClr val="ECECEC"/>
                </a:solidFill>
                <a:effectLst/>
                <a:highlight>
                  <a:srgbClr val="212121"/>
                </a:highlight>
                <a:latin typeface="KaTeX_Main"/>
              </a:rPr>
              <a:t>ℎ</a:t>
            </a:r>
            <a:r>
              <a:rPr lang="en-US" sz="1400" b="0" i="1" dirty="0" err="1">
                <a:solidFill>
                  <a:srgbClr val="ECECEC"/>
                </a:solidFill>
                <a:effectLst/>
                <a:highlight>
                  <a:srgbClr val="212121"/>
                </a:highlight>
                <a:latin typeface="KaTeX_Math"/>
              </a:rPr>
              <a:t>ith</a:t>
            </a:r>
            <a:r>
              <a:rPr lang="en-US" sz="1400" b="0" i="0" dirty="0">
                <a:solidFill>
                  <a:srgbClr val="ECECEC"/>
                </a:solidFill>
                <a:effectLst/>
                <a:highlight>
                  <a:srgbClr val="212121"/>
                </a:highlight>
                <a:latin typeface="Söhne"/>
              </a:rPr>
              <a:t> pixel value of the base image.</a:t>
            </a:r>
          </a:p>
          <a:p>
            <a:pPr algn="l">
              <a:buFont typeface="Arial" panose="020B0604020202020204" pitchFamily="34" charset="0"/>
              <a:buChar char="•"/>
            </a:pPr>
            <a:r>
              <a:rPr lang="en-US" sz="1400" b="0" i="0" dirty="0">
                <a:solidFill>
                  <a:srgbClr val="ECECEC"/>
                </a:solidFill>
                <a:effectLst/>
                <a:highlight>
                  <a:srgbClr val="212121"/>
                </a:highlight>
                <a:latin typeface="KaTeX_Main"/>
              </a:rPr>
              <a:t>𝑁</a:t>
            </a:r>
            <a:r>
              <a:rPr lang="en-US" sz="1400" b="0" i="1" dirty="0">
                <a:solidFill>
                  <a:srgbClr val="ECECEC"/>
                </a:solidFill>
                <a:effectLst/>
                <a:highlight>
                  <a:srgbClr val="212121"/>
                </a:highlight>
                <a:latin typeface="KaTeX_Math"/>
              </a:rPr>
              <a:t>N</a:t>
            </a:r>
            <a:r>
              <a:rPr lang="en-US" sz="1400" b="0" i="0" dirty="0">
                <a:solidFill>
                  <a:srgbClr val="ECECEC"/>
                </a:solidFill>
                <a:effectLst/>
                <a:highlight>
                  <a:srgbClr val="212121"/>
                </a:highlight>
                <a:latin typeface="Söhne"/>
              </a:rPr>
              <a:t> is the total number of pixels in the images.</a:t>
            </a:r>
          </a:p>
          <a:p>
            <a:pPr algn="l"/>
            <a:endParaRPr lang="ar-SA" sz="1400" dirty="0"/>
          </a:p>
        </p:txBody>
      </p:sp>
      <p:pic>
        <p:nvPicPr>
          <p:cNvPr id="10" name="Content Placeholder 9">
            <a:extLst>
              <a:ext uri="{FF2B5EF4-FFF2-40B4-BE49-F238E27FC236}">
                <a16:creationId xmlns:a16="http://schemas.microsoft.com/office/drawing/2014/main" id="{EC848450-D7C6-5539-CE4B-E61531DABD33}"/>
              </a:ext>
            </a:extLst>
          </p:cNvPr>
          <p:cNvPicPr>
            <a:picLocks noGrp="1" noChangeAspect="1"/>
          </p:cNvPicPr>
          <p:nvPr>
            <p:ph sz="quarter" idx="4"/>
          </p:nvPr>
        </p:nvPicPr>
        <p:blipFill>
          <a:blip r:embed="rId3"/>
          <a:stretch>
            <a:fillRect/>
          </a:stretch>
        </p:blipFill>
        <p:spPr>
          <a:xfrm>
            <a:off x="7455097" y="2772044"/>
            <a:ext cx="2808270" cy="907019"/>
          </a:xfrm>
        </p:spPr>
      </p:pic>
    </p:spTree>
    <p:extLst>
      <p:ext uri="{BB962C8B-B14F-4D97-AF65-F5344CB8AC3E}">
        <p14:creationId xmlns:p14="http://schemas.microsoft.com/office/powerpoint/2010/main" val="1157344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5" name="Picture 7174">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7DF8F56-B819-44BA-67A0-3BCEAB232182}"/>
              </a:ext>
            </a:extLst>
          </p:cNvPr>
          <p:cNvSpPr>
            <a:spLocks noGrp="1"/>
          </p:cNvSpPr>
          <p:nvPr>
            <p:ph type="title"/>
          </p:nvPr>
        </p:nvSpPr>
        <p:spPr>
          <a:xfrm>
            <a:off x="2895600" y="764373"/>
            <a:ext cx="8610600" cy="1293028"/>
          </a:xfrm>
        </p:spPr>
        <p:txBody>
          <a:bodyPr vert="horz" lIns="91440" tIns="45720" rIns="91440" bIns="45720" rtlCol="0" anchor="ctr">
            <a:normAutofit/>
          </a:bodyPr>
          <a:lstStyle/>
          <a:p>
            <a:pPr algn="r" rtl="0"/>
            <a:r>
              <a:rPr lang="en-US" sz="4000"/>
              <a:t>optimiazation</a:t>
            </a:r>
          </a:p>
        </p:txBody>
      </p:sp>
      <p:sp>
        <p:nvSpPr>
          <p:cNvPr id="4" name="Text Placeholder 3">
            <a:extLst>
              <a:ext uri="{FF2B5EF4-FFF2-40B4-BE49-F238E27FC236}">
                <a16:creationId xmlns:a16="http://schemas.microsoft.com/office/drawing/2014/main" id="{286A4111-7307-1115-5E43-936748ECFCC8}"/>
              </a:ext>
            </a:extLst>
          </p:cNvPr>
          <p:cNvSpPr>
            <a:spLocks noGrp="1"/>
          </p:cNvSpPr>
          <p:nvPr>
            <p:ph type="body" sz="half" idx="2"/>
          </p:nvPr>
        </p:nvSpPr>
        <p:spPr>
          <a:xfrm>
            <a:off x="677333" y="2194560"/>
            <a:ext cx="5816600" cy="4024125"/>
          </a:xfrm>
        </p:spPr>
        <p:txBody>
          <a:bodyPr vert="horz" lIns="91440" tIns="45720" rIns="91440" bIns="45720" rtlCol="0">
            <a:normAutofit/>
          </a:bodyPr>
          <a:lstStyle/>
          <a:p>
            <a:pPr indent="-228600" algn="l" rtl="0">
              <a:buFont typeface="Arial" panose="020B0604020202020204" pitchFamily="34" charset="0"/>
              <a:buChar char="•"/>
            </a:pPr>
            <a:r>
              <a:rPr lang="en-US" dirty="0"/>
              <a:t>stochastic gradient descent (SGD) with an exponential decay learning rate schedule learning rate starts at 100.0 and decays exponentially with a decay rate of 0.96 every 100 steps</a:t>
            </a:r>
          </a:p>
        </p:txBody>
      </p:sp>
      <p:pic>
        <p:nvPicPr>
          <p:cNvPr id="7170" name="Picture 2" descr="Stochastic Gradient Descent (SGD)">
            <a:extLst>
              <a:ext uri="{FF2B5EF4-FFF2-40B4-BE49-F238E27FC236}">
                <a16:creationId xmlns:a16="http://schemas.microsoft.com/office/drawing/2014/main" id="{3B631DA8-D5B2-CE78-68D1-0002499D771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15" r="-1" b="-1"/>
          <a:stretch/>
        </p:blipFill>
        <p:spPr bwMode="auto">
          <a:xfrm>
            <a:off x="6985000" y="2501159"/>
            <a:ext cx="4521200"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653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7D4B-9165-6A0C-B67E-F21F0662A255}"/>
              </a:ext>
            </a:extLst>
          </p:cNvPr>
          <p:cNvSpPr>
            <a:spLocks noGrp="1"/>
          </p:cNvSpPr>
          <p:nvPr>
            <p:ph type="title"/>
          </p:nvPr>
        </p:nvSpPr>
        <p:spPr>
          <a:xfrm>
            <a:off x="1521929" y="2781300"/>
            <a:ext cx="8610600" cy="1295400"/>
          </a:xfrm>
        </p:spPr>
        <p:txBody>
          <a:bodyPr/>
          <a:lstStyle/>
          <a:p>
            <a:pPr algn="ctr"/>
            <a:r>
              <a:rPr lang="en-US" dirty="0"/>
              <a:t>results</a:t>
            </a:r>
            <a:endParaRPr lang="ar-SA" dirty="0"/>
          </a:p>
        </p:txBody>
      </p:sp>
    </p:spTree>
    <p:extLst>
      <p:ext uri="{BB962C8B-B14F-4D97-AF65-F5344CB8AC3E}">
        <p14:creationId xmlns:p14="http://schemas.microsoft.com/office/powerpoint/2010/main" val="4248835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BE4A16C-D488-3D18-3CCA-DD2E623C5CF2}"/>
              </a:ext>
            </a:extLst>
          </p:cNvPr>
          <p:cNvPicPr>
            <a:picLocks noGrp="1" noChangeAspect="1"/>
          </p:cNvPicPr>
          <p:nvPr>
            <p:ph sz="half" idx="2"/>
          </p:nvPr>
        </p:nvPicPr>
        <p:blipFill>
          <a:blip r:embed="rId2"/>
          <a:stretch>
            <a:fillRect/>
          </a:stretch>
        </p:blipFill>
        <p:spPr>
          <a:xfrm>
            <a:off x="933594" y="3132138"/>
            <a:ext cx="4816186" cy="3086100"/>
          </a:xfrm>
        </p:spPr>
      </p:pic>
      <p:pic>
        <p:nvPicPr>
          <p:cNvPr id="10" name="Content Placeholder 9">
            <a:extLst>
              <a:ext uri="{FF2B5EF4-FFF2-40B4-BE49-F238E27FC236}">
                <a16:creationId xmlns:a16="http://schemas.microsoft.com/office/drawing/2014/main" id="{12EF77B1-D3CB-C000-80E2-092FD40577BE}"/>
              </a:ext>
            </a:extLst>
          </p:cNvPr>
          <p:cNvPicPr>
            <a:picLocks noGrp="1" noChangeAspect="1"/>
          </p:cNvPicPr>
          <p:nvPr>
            <p:ph sz="quarter" idx="4"/>
          </p:nvPr>
        </p:nvPicPr>
        <p:blipFill>
          <a:blip r:embed="rId3"/>
          <a:stretch>
            <a:fillRect/>
          </a:stretch>
        </p:blipFill>
        <p:spPr>
          <a:xfrm>
            <a:off x="6172200" y="3644904"/>
            <a:ext cx="5334000" cy="2060567"/>
          </a:xfrm>
        </p:spPr>
      </p:pic>
      <p:sp>
        <p:nvSpPr>
          <p:cNvPr id="2" name="Title 1">
            <a:extLst>
              <a:ext uri="{FF2B5EF4-FFF2-40B4-BE49-F238E27FC236}">
                <a16:creationId xmlns:a16="http://schemas.microsoft.com/office/drawing/2014/main" id="{44D952B8-2B00-764F-2D5A-70A700A46F48}"/>
              </a:ext>
            </a:extLst>
          </p:cNvPr>
          <p:cNvSpPr>
            <a:spLocks noGrp="1"/>
          </p:cNvSpPr>
          <p:nvPr>
            <p:ph type="title"/>
          </p:nvPr>
        </p:nvSpPr>
        <p:spPr>
          <a:xfrm>
            <a:off x="1444480" y="714678"/>
            <a:ext cx="8610600" cy="1293028"/>
          </a:xfrm>
        </p:spPr>
        <p:txBody>
          <a:bodyPr/>
          <a:lstStyle/>
          <a:p>
            <a:pPr algn="ctr"/>
            <a:r>
              <a:rPr lang="en-US" dirty="0"/>
              <a:t>VGG 19 Results</a:t>
            </a:r>
          </a:p>
        </p:txBody>
      </p:sp>
    </p:spTree>
    <p:extLst>
      <p:ext uri="{BB962C8B-B14F-4D97-AF65-F5344CB8AC3E}">
        <p14:creationId xmlns:p14="http://schemas.microsoft.com/office/powerpoint/2010/main" val="1225324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a:extLst>
              <a:ext uri="{FF2B5EF4-FFF2-40B4-BE49-F238E27FC236}">
                <a16:creationId xmlns:a16="http://schemas.microsoft.com/office/drawing/2014/main" id="{B971D38A-2D9B-F1A6-714F-4AAB4E08BD2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86170" y="2543737"/>
            <a:ext cx="4906060" cy="332468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679FA60-B492-75CE-9189-D5DE51363E5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5800" y="2439194"/>
            <a:ext cx="5334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F0F69BF-1EC6-AF82-F10A-76DDEB920970}"/>
              </a:ext>
            </a:extLst>
          </p:cNvPr>
          <p:cNvSpPr>
            <a:spLocks noGrp="1"/>
          </p:cNvSpPr>
          <p:nvPr>
            <p:ph type="title"/>
          </p:nvPr>
        </p:nvSpPr>
        <p:spPr>
          <a:xfrm>
            <a:off x="1714500" y="783466"/>
            <a:ext cx="8610600" cy="1293812"/>
          </a:xfrm>
        </p:spPr>
        <p:txBody>
          <a:bodyPr/>
          <a:lstStyle/>
          <a:p>
            <a:pPr algn="ctr"/>
            <a:r>
              <a:rPr lang="en-US" dirty="0"/>
              <a:t>VGG 19 Results</a:t>
            </a:r>
          </a:p>
        </p:txBody>
      </p:sp>
    </p:spTree>
    <p:extLst>
      <p:ext uri="{BB962C8B-B14F-4D97-AF65-F5344CB8AC3E}">
        <p14:creationId xmlns:p14="http://schemas.microsoft.com/office/powerpoint/2010/main" val="4249953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52B8-2B00-764F-2D5A-70A700A46F48}"/>
              </a:ext>
            </a:extLst>
          </p:cNvPr>
          <p:cNvSpPr>
            <a:spLocks noGrp="1"/>
          </p:cNvSpPr>
          <p:nvPr>
            <p:ph type="title"/>
          </p:nvPr>
        </p:nvSpPr>
        <p:spPr>
          <a:xfrm>
            <a:off x="1444480" y="714678"/>
            <a:ext cx="8610600" cy="1293028"/>
          </a:xfrm>
        </p:spPr>
        <p:txBody>
          <a:bodyPr/>
          <a:lstStyle/>
          <a:p>
            <a:pPr algn="ctr"/>
            <a:r>
              <a:rPr lang="en-US" dirty="0"/>
              <a:t>VGG 16</a:t>
            </a:r>
          </a:p>
        </p:txBody>
      </p:sp>
      <p:pic>
        <p:nvPicPr>
          <p:cNvPr id="12" name="Content Placeholder 11" descr="A cat and a painting&#10;&#10;Description automatically generated">
            <a:extLst>
              <a:ext uri="{FF2B5EF4-FFF2-40B4-BE49-F238E27FC236}">
                <a16:creationId xmlns:a16="http://schemas.microsoft.com/office/drawing/2014/main" id="{CD4F94BE-19D3-90A2-B2A8-13D0C1F195C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27992" y="2335696"/>
            <a:ext cx="5669584" cy="3955774"/>
          </a:xfrm>
        </p:spPr>
      </p:pic>
      <p:pic>
        <p:nvPicPr>
          <p:cNvPr id="14" name="Content Placeholder 13" descr="A screenshot of a computer&#10;&#10;Description automatically generated">
            <a:extLst>
              <a:ext uri="{FF2B5EF4-FFF2-40B4-BE49-F238E27FC236}">
                <a16:creationId xmlns:a16="http://schemas.microsoft.com/office/drawing/2014/main" id="{897F373A-F7DF-B3CA-4F06-8B168852724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4591" t="59925" r="3663" b="809"/>
          <a:stretch/>
        </p:blipFill>
        <p:spPr>
          <a:xfrm>
            <a:off x="6078469" y="2376347"/>
            <a:ext cx="5947879" cy="3951880"/>
          </a:xfrm>
        </p:spPr>
      </p:pic>
    </p:spTree>
    <p:extLst>
      <p:ext uri="{BB962C8B-B14F-4D97-AF65-F5344CB8AC3E}">
        <p14:creationId xmlns:p14="http://schemas.microsoft.com/office/powerpoint/2010/main" val="3781119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0F69BF-1EC6-AF82-F10A-76DDEB920970}"/>
              </a:ext>
            </a:extLst>
          </p:cNvPr>
          <p:cNvSpPr>
            <a:spLocks noGrp="1"/>
          </p:cNvSpPr>
          <p:nvPr>
            <p:ph type="title"/>
          </p:nvPr>
        </p:nvSpPr>
        <p:spPr>
          <a:xfrm>
            <a:off x="1714500" y="783466"/>
            <a:ext cx="8610600" cy="1293812"/>
          </a:xfrm>
        </p:spPr>
        <p:txBody>
          <a:bodyPr/>
          <a:lstStyle/>
          <a:p>
            <a:pPr algn="ctr"/>
            <a:r>
              <a:rPr lang="en-US" dirty="0"/>
              <a:t>VGG 16 Results</a:t>
            </a:r>
          </a:p>
        </p:txBody>
      </p:sp>
      <p:pic>
        <p:nvPicPr>
          <p:cNvPr id="10" name="Content Placeholder 9" descr="A cat with a cat's face&#10;&#10;Description automatically generated">
            <a:extLst>
              <a:ext uri="{FF2B5EF4-FFF2-40B4-BE49-F238E27FC236}">
                <a16:creationId xmlns:a16="http://schemas.microsoft.com/office/drawing/2014/main" id="{818BDC39-AECA-CD9B-C867-DA88DAE960E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48239" y="2474843"/>
            <a:ext cx="8488017" cy="3769675"/>
          </a:xfrm>
        </p:spPr>
      </p:pic>
    </p:spTree>
    <p:extLst>
      <p:ext uri="{BB962C8B-B14F-4D97-AF65-F5344CB8AC3E}">
        <p14:creationId xmlns:p14="http://schemas.microsoft.com/office/powerpoint/2010/main" val="3607500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0F69BF-1EC6-AF82-F10A-76DDEB920970}"/>
              </a:ext>
            </a:extLst>
          </p:cNvPr>
          <p:cNvSpPr>
            <a:spLocks noGrp="1"/>
          </p:cNvSpPr>
          <p:nvPr>
            <p:ph type="title"/>
          </p:nvPr>
        </p:nvSpPr>
        <p:spPr>
          <a:xfrm>
            <a:off x="1714500" y="783466"/>
            <a:ext cx="8610600" cy="1293812"/>
          </a:xfrm>
        </p:spPr>
        <p:txBody>
          <a:bodyPr/>
          <a:lstStyle/>
          <a:p>
            <a:pPr algn="ctr"/>
            <a:r>
              <a:rPr lang="en-US" dirty="0"/>
              <a:t>VGG 16 Results</a:t>
            </a:r>
          </a:p>
        </p:txBody>
      </p:sp>
      <p:pic>
        <p:nvPicPr>
          <p:cNvPr id="4" name="Picture 3" descr="A screenshot of a computer&#10;&#10;Description automatically generated">
            <a:extLst>
              <a:ext uri="{FF2B5EF4-FFF2-40B4-BE49-F238E27FC236}">
                <a16:creationId xmlns:a16="http://schemas.microsoft.com/office/drawing/2014/main" id="{B2141219-8FCB-3817-57A6-679EEBF87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404" y="2077278"/>
            <a:ext cx="9888278" cy="4278372"/>
          </a:xfrm>
          <a:prstGeom prst="rect">
            <a:avLst/>
          </a:prstGeom>
        </p:spPr>
      </p:pic>
    </p:spTree>
    <p:extLst>
      <p:ext uri="{BB962C8B-B14F-4D97-AF65-F5344CB8AC3E}">
        <p14:creationId xmlns:p14="http://schemas.microsoft.com/office/powerpoint/2010/main" val="115752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ural Style Transfer: Using Deep Learning to Generate Art">
            <a:extLst>
              <a:ext uri="{FF2B5EF4-FFF2-40B4-BE49-F238E27FC236}">
                <a16:creationId xmlns:a16="http://schemas.microsoft.com/office/drawing/2014/main" id="{B4995988-FD22-7FBF-9FF0-F9C8B8B68712}"/>
              </a:ext>
            </a:extLst>
          </p:cNvPr>
          <p:cNvPicPr>
            <a:picLocks noChangeAspect="1" noChangeArrowheads="1"/>
          </p:cNvPicPr>
          <p:nvPr/>
        </p:nvPicPr>
        <p:blipFill rotWithShape="1">
          <a:blip r:embed="rId2">
            <a:duotone>
              <a:prstClr val="black"/>
              <a:schemeClr val="tx2">
                <a:tint val="45000"/>
                <a:satMod val="400000"/>
              </a:schemeClr>
            </a:duotone>
            <a:alphaModFix amt="3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3ADAA0A0-A890-2EAD-FEFB-D127C9AAFD18}"/>
              </a:ext>
            </a:extLst>
          </p:cNvPr>
          <p:cNvSpPr>
            <a:spLocks noGrp="1"/>
          </p:cNvSpPr>
          <p:nvPr>
            <p:ph type="title"/>
          </p:nvPr>
        </p:nvSpPr>
        <p:spPr>
          <a:xfrm>
            <a:off x="2895600" y="764373"/>
            <a:ext cx="8610600" cy="1293028"/>
          </a:xfrm>
        </p:spPr>
        <p:txBody>
          <a:bodyPr>
            <a:normAutofit/>
          </a:bodyPr>
          <a:lstStyle/>
          <a:p>
            <a:pPr algn="l"/>
            <a:r>
              <a:rPr lang="en-US" dirty="0"/>
              <a:t>Introduction </a:t>
            </a:r>
            <a:endParaRPr lang="ar-SA" dirty="0"/>
          </a:p>
        </p:txBody>
      </p:sp>
      <p:sp>
        <p:nvSpPr>
          <p:cNvPr id="3" name="Content Placeholder 2">
            <a:extLst>
              <a:ext uri="{FF2B5EF4-FFF2-40B4-BE49-F238E27FC236}">
                <a16:creationId xmlns:a16="http://schemas.microsoft.com/office/drawing/2014/main" id="{01E64612-6F66-649C-8708-7C9491375CD9}"/>
              </a:ext>
            </a:extLst>
          </p:cNvPr>
          <p:cNvSpPr>
            <a:spLocks noGrp="1"/>
          </p:cNvSpPr>
          <p:nvPr>
            <p:ph idx="1"/>
          </p:nvPr>
        </p:nvSpPr>
        <p:spPr>
          <a:xfrm>
            <a:off x="685800" y="2194560"/>
            <a:ext cx="10820400" cy="4024125"/>
          </a:xfrm>
        </p:spPr>
        <p:txBody>
          <a:bodyPr>
            <a:normAutofit/>
          </a:bodyPr>
          <a:lstStyle/>
          <a:p>
            <a:pPr algn="l"/>
            <a:r>
              <a:rPr lang="en-US" dirty="0"/>
              <a:t>optimization technique used to take two images—a content image and  style reference image (such as an artwork by a famous painter)—and blend them together so the output image looks like the content image, but “painted” in the style of the style reference image</a:t>
            </a:r>
            <a:endParaRPr lang="ar-SA" dirty="0"/>
          </a:p>
        </p:txBody>
      </p:sp>
    </p:spTree>
    <p:extLst>
      <p:ext uri="{BB962C8B-B14F-4D97-AF65-F5344CB8AC3E}">
        <p14:creationId xmlns:p14="http://schemas.microsoft.com/office/powerpoint/2010/main" val="4036710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ome Python libraries for machine learning | by Nischal Madiraju | Medium">
            <a:extLst>
              <a:ext uri="{FF2B5EF4-FFF2-40B4-BE49-F238E27FC236}">
                <a16:creationId xmlns:a16="http://schemas.microsoft.com/office/drawing/2014/main" id="{BAE5AE54-4FB7-F7A0-972D-739375509F5D}"/>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t="28408" b="1534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E74D36-D5DF-D568-A080-F821C095DC79}"/>
              </a:ext>
            </a:extLst>
          </p:cNvPr>
          <p:cNvSpPr>
            <a:spLocks noGrp="1"/>
          </p:cNvSpPr>
          <p:nvPr>
            <p:ph type="title"/>
          </p:nvPr>
        </p:nvSpPr>
        <p:spPr>
          <a:xfrm>
            <a:off x="2895600" y="764373"/>
            <a:ext cx="8610600" cy="1293028"/>
          </a:xfrm>
        </p:spPr>
        <p:txBody>
          <a:bodyPr>
            <a:normAutofit/>
          </a:bodyPr>
          <a:lstStyle/>
          <a:p>
            <a:pPr algn="l"/>
            <a:r>
              <a:rPr lang="en-US" b="0" i="0" dirty="0">
                <a:effectLst/>
                <a:highlight>
                  <a:srgbClr val="212121"/>
                </a:highlight>
                <a:latin typeface="Söhne"/>
              </a:rPr>
              <a:t>Environment and tools </a:t>
            </a:r>
            <a:endParaRPr lang="ar-SA" dirty="0"/>
          </a:p>
        </p:txBody>
      </p:sp>
      <p:sp>
        <p:nvSpPr>
          <p:cNvPr id="2066" name="Content Placeholder 2053">
            <a:extLst>
              <a:ext uri="{FF2B5EF4-FFF2-40B4-BE49-F238E27FC236}">
                <a16:creationId xmlns:a16="http://schemas.microsoft.com/office/drawing/2014/main" id="{0E8BA021-14EA-F248-23E6-5C481C932043}"/>
              </a:ext>
            </a:extLst>
          </p:cNvPr>
          <p:cNvSpPr>
            <a:spLocks noGrp="1"/>
          </p:cNvSpPr>
          <p:nvPr>
            <p:ph idx="1"/>
          </p:nvPr>
        </p:nvSpPr>
        <p:spPr>
          <a:xfrm>
            <a:off x="685800" y="2194560"/>
            <a:ext cx="10820400" cy="4024125"/>
          </a:xfrm>
        </p:spPr>
        <p:txBody>
          <a:bodyPr>
            <a:normAutofit/>
          </a:bodyPr>
          <a:lstStyle/>
          <a:p>
            <a:pPr algn="l"/>
            <a:r>
              <a:rPr lang="en-US" dirty="0"/>
              <a:t>We used </a:t>
            </a:r>
            <a:r>
              <a:rPr lang="en-US" dirty="0" err="1"/>
              <a:t>colab</a:t>
            </a:r>
            <a:r>
              <a:rPr lang="en-US" dirty="0"/>
              <a:t> as the development environment and used tools like </a:t>
            </a:r>
            <a:r>
              <a:rPr lang="en-US" dirty="0" err="1"/>
              <a:t>pytorch</a:t>
            </a:r>
            <a:r>
              <a:rPr lang="en-US" dirty="0"/>
              <a:t>, </a:t>
            </a:r>
            <a:r>
              <a:rPr lang="en-US" dirty="0" err="1"/>
              <a:t>tensorflow,keras</a:t>
            </a:r>
            <a:r>
              <a:rPr lang="en-US" dirty="0"/>
              <a:t> and </a:t>
            </a:r>
            <a:r>
              <a:rPr lang="en-US" dirty="0" err="1"/>
              <a:t>numpy</a:t>
            </a:r>
            <a:endParaRPr lang="en-US" dirty="0"/>
          </a:p>
        </p:txBody>
      </p:sp>
    </p:spTree>
    <p:extLst>
      <p:ext uri="{BB962C8B-B14F-4D97-AF65-F5344CB8AC3E}">
        <p14:creationId xmlns:p14="http://schemas.microsoft.com/office/powerpoint/2010/main" val="2058855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5469-5DF1-6555-DBD1-D366F7DECB52}"/>
              </a:ext>
            </a:extLst>
          </p:cNvPr>
          <p:cNvSpPr>
            <a:spLocks noGrp="1"/>
          </p:cNvSpPr>
          <p:nvPr>
            <p:ph type="title"/>
          </p:nvPr>
        </p:nvSpPr>
        <p:spPr/>
        <p:txBody>
          <a:bodyPr/>
          <a:lstStyle/>
          <a:p>
            <a:r>
              <a:rPr lang="en-US" dirty="0"/>
              <a:t>How it works</a:t>
            </a:r>
            <a:endParaRPr lang="ar-SA" dirty="0"/>
          </a:p>
        </p:txBody>
      </p:sp>
      <p:sp>
        <p:nvSpPr>
          <p:cNvPr id="3" name="Text Placeholder 2">
            <a:extLst>
              <a:ext uri="{FF2B5EF4-FFF2-40B4-BE49-F238E27FC236}">
                <a16:creationId xmlns:a16="http://schemas.microsoft.com/office/drawing/2014/main" id="{F5F982A2-6F25-8A00-FE7A-603B51F0A504}"/>
              </a:ext>
            </a:extLst>
          </p:cNvPr>
          <p:cNvSpPr>
            <a:spLocks noGrp="1"/>
          </p:cNvSpPr>
          <p:nvPr>
            <p:ph type="body" idx="1"/>
          </p:nvPr>
        </p:nvSpPr>
        <p:spPr/>
        <p:txBody>
          <a:bodyPr>
            <a:normAutofit lnSpcReduction="10000"/>
          </a:bodyPr>
          <a:lstStyle/>
          <a:p>
            <a:pPr algn="l"/>
            <a:r>
              <a:rPr lang="en-US" dirty="0"/>
              <a:t>Convey the style</a:t>
            </a:r>
            <a:endParaRPr lang="ar-SA" dirty="0"/>
          </a:p>
        </p:txBody>
      </p:sp>
      <p:sp>
        <p:nvSpPr>
          <p:cNvPr id="5" name="Text Placeholder 4">
            <a:extLst>
              <a:ext uri="{FF2B5EF4-FFF2-40B4-BE49-F238E27FC236}">
                <a16:creationId xmlns:a16="http://schemas.microsoft.com/office/drawing/2014/main" id="{D879BE51-E06C-FBCA-FFFD-9D4AAD24FB89}"/>
              </a:ext>
            </a:extLst>
          </p:cNvPr>
          <p:cNvSpPr>
            <a:spLocks noGrp="1"/>
          </p:cNvSpPr>
          <p:nvPr>
            <p:ph type="body" sz="quarter" idx="3"/>
          </p:nvPr>
        </p:nvSpPr>
        <p:spPr/>
        <p:txBody>
          <a:bodyPr>
            <a:normAutofit lnSpcReduction="10000"/>
          </a:bodyPr>
          <a:lstStyle/>
          <a:p>
            <a:r>
              <a:rPr lang="en-US" dirty="0"/>
              <a:t>Keep the base photo structure</a:t>
            </a:r>
            <a:endParaRPr lang="ar-SA" dirty="0"/>
          </a:p>
        </p:txBody>
      </p:sp>
      <p:pic>
        <p:nvPicPr>
          <p:cNvPr id="3076" name="Picture 4">
            <a:extLst>
              <a:ext uri="{FF2B5EF4-FFF2-40B4-BE49-F238E27FC236}">
                <a16:creationId xmlns:a16="http://schemas.microsoft.com/office/drawing/2014/main" id="{79E955D7-7C19-91D5-4E9D-8322CD9CCC4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25266" y="3132138"/>
            <a:ext cx="3832843" cy="30861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95F2F1E-21F3-6301-1A13-10B02125A329}"/>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70320" y="3132138"/>
            <a:ext cx="493776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75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D58FF-D8C6-B3B9-B915-2F363AB8EAF1}"/>
              </a:ext>
            </a:extLst>
          </p:cNvPr>
          <p:cNvSpPr>
            <a:spLocks noGrp="1"/>
          </p:cNvSpPr>
          <p:nvPr>
            <p:ph type="title"/>
          </p:nvPr>
        </p:nvSpPr>
        <p:spPr>
          <a:xfrm>
            <a:off x="2140226" y="2600739"/>
            <a:ext cx="8610600" cy="1295400"/>
          </a:xfrm>
        </p:spPr>
        <p:txBody>
          <a:bodyPr/>
          <a:lstStyle/>
          <a:p>
            <a:pPr algn="ctr"/>
            <a:r>
              <a:rPr lang="en-US" dirty="0"/>
              <a:t>Literature Review</a:t>
            </a:r>
          </a:p>
        </p:txBody>
      </p:sp>
    </p:spTree>
    <p:extLst>
      <p:ext uri="{BB962C8B-B14F-4D97-AF65-F5344CB8AC3E}">
        <p14:creationId xmlns:p14="http://schemas.microsoft.com/office/powerpoint/2010/main" val="933570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42DC-0E43-788B-F043-E094271980AF}"/>
              </a:ext>
            </a:extLst>
          </p:cNvPr>
          <p:cNvSpPr>
            <a:spLocks noGrp="1"/>
          </p:cNvSpPr>
          <p:nvPr>
            <p:ph type="title"/>
          </p:nvPr>
        </p:nvSpPr>
        <p:spPr>
          <a:xfrm>
            <a:off x="640079" y="640079"/>
            <a:ext cx="3402531" cy="5272242"/>
          </a:xfrm>
        </p:spPr>
        <p:txBody>
          <a:bodyPr>
            <a:noAutofit/>
          </a:bodyPr>
          <a:lstStyle/>
          <a:p>
            <a:pPr algn="l" rtl="0"/>
            <a:r>
              <a:rPr lang="en-US" sz="3200" dirty="0"/>
              <a:t>Paper 1: Neural Painters: A learned differentiable constraint for generating brushstroke paintings</a:t>
            </a:r>
            <a:br>
              <a:rPr lang="en-US" sz="3200" dirty="0"/>
            </a:br>
            <a:endParaRPr lang="en-US" sz="3200" dirty="0"/>
          </a:p>
        </p:txBody>
      </p:sp>
      <p:sp>
        <p:nvSpPr>
          <p:cNvPr id="14" name="Content Placeholder 2">
            <a:extLst>
              <a:ext uri="{FF2B5EF4-FFF2-40B4-BE49-F238E27FC236}">
                <a16:creationId xmlns:a16="http://schemas.microsoft.com/office/drawing/2014/main" id="{046CE52C-E746-0C8C-47F5-F7FDFD24E036}"/>
              </a:ext>
            </a:extLst>
          </p:cNvPr>
          <p:cNvSpPr>
            <a:spLocks noGrp="1"/>
          </p:cNvSpPr>
          <p:nvPr>
            <p:ph idx="1"/>
          </p:nvPr>
        </p:nvSpPr>
        <p:spPr>
          <a:xfrm>
            <a:off x="4830417" y="640079"/>
            <a:ext cx="6838122" cy="2301904"/>
          </a:xfrm>
        </p:spPr>
        <p:txBody>
          <a:bodyPr>
            <a:normAutofit fontScale="85000" lnSpcReduction="20000"/>
          </a:bodyPr>
          <a:lstStyle/>
          <a:p>
            <a:pPr algn="l" rtl="0">
              <a:lnSpc>
                <a:spcPct val="90000"/>
              </a:lnSpc>
            </a:pPr>
            <a:r>
              <a:rPr lang="en-US" dirty="0"/>
              <a:t>The approach is done using deep learning algorithm that handles a large variety of image content while accurately transferring the reference style.</a:t>
            </a:r>
          </a:p>
          <a:p>
            <a:pPr algn="l" rtl="0">
              <a:lnSpc>
                <a:spcPct val="90000"/>
              </a:lnSpc>
            </a:pPr>
            <a:r>
              <a:rPr lang="en-US" dirty="0"/>
              <a:t>The paper didn't use any evaluation matrices or benchmarks instead it relied on users feedback where the users score images on a 1-to-4 scale ranging from “definitely not photorealistic” to “definitely photorealistic”. The paper used 8 different scenes for each of the 4 methods for a total of 32 questions .</a:t>
            </a:r>
          </a:p>
        </p:txBody>
      </p:sp>
      <p:pic>
        <p:nvPicPr>
          <p:cNvPr id="4" name="Picture 3" descr="A collage of images&#10;&#10;Description automatically generated">
            <a:extLst>
              <a:ext uri="{FF2B5EF4-FFF2-40B4-BE49-F238E27FC236}">
                <a16:creationId xmlns:a16="http://schemas.microsoft.com/office/drawing/2014/main" id="{20CE22EB-C38A-F3D9-3C87-11134928B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417" y="3091070"/>
            <a:ext cx="4534133" cy="3399312"/>
          </a:xfrm>
          <a:prstGeom prst="rect">
            <a:avLst/>
          </a:prstGeom>
        </p:spPr>
      </p:pic>
    </p:spTree>
    <p:extLst>
      <p:ext uri="{BB962C8B-B14F-4D97-AF65-F5344CB8AC3E}">
        <p14:creationId xmlns:p14="http://schemas.microsoft.com/office/powerpoint/2010/main" val="574924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42DC-0E43-788B-F043-E094271980AF}"/>
              </a:ext>
            </a:extLst>
          </p:cNvPr>
          <p:cNvSpPr>
            <a:spLocks noGrp="1"/>
          </p:cNvSpPr>
          <p:nvPr>
            <p:ph type="title"/>
          </p:nvPr>
        </p:nvSpPr>
        <p:spPr>
          <a:xfrm>
            <a:off x="640079" y="640079"/>
            <a:ext cx="3402531" cy="5272242"/>
          </a:xfrm>
        </p:spPr>
        <p:txBody>
          <a:bodyPr>
            <a:noAutofit/>
          </a:bodyPr>
          <a:lstStyle/>
          <a:p>
            <a:pPr algn="l" rtl="0"/>
            <a:r>
              <a:rPr lang="en-US" sz="3200" dirty="0"/>
              <a:t>Paper 2: Neural Painters: A Learned </a:t>
            </a:r>
            <a:br>
              <a:rPr lang="en-US" sz="3200" dirty="0"/>
            </a:br>
            <a:r>
              <a:rPr lang="en-US" sz="3200" dirty="0"/>
              <a:t>Differentiable </a:t>
            </a:r>
            <a:br>
              <a:rPr lang="en-US" sz="3200" dirty="0"/>
            </a:br>
            <a:r>
              <a:rPr lang="en-US" sz="3200" dirty="0"/>
              <a:t>Constraint </a:t>
            </a:r>
            <a:br>
              <a:rPr lang="en-US" sz="3200" dirty="0"/>
            </a:br>
            <a:r>
              <a:rPr lang="en-US" sz="3200" dirty="0"/>
              <a:t>Generating Brushstroke Paintings </a:t>
            </a:r>
            <a:br>
              <a:rPr lang="en-US" sz="3200" dirty="0"/>
            </a:br>
            <a:endParaRPr lang="en-US" sz="3200" dirty="0"/>
          </a:p>
        </p:txBody>
      </p:sp>
      <p:sp>
        <p:nvSpPr>
          <p:cNvPr id="14" name="Content Placeholder 2">
            <a:extLst>
              <a:ext uri="{FF2B5EF4-FFF2-40B4-BE49-F238E27FC236}">
                <a16:creationId xmlns:a16="http://schemas.microsoft.com/office/drawing/2014/main" id="{046CE52C-E746-0C8C-47F5-F7FDFD24E036}"/>
              </a:ext>
            </a:extLst>
          </p:cNvPr>
          <p:cNvSpPr>
            <a:spLocks noGrp="1"/>
          </p:cNvSpPr>
          <p:nvPr>
            <p:ph idx="1"/>
          </p:nvPr>
        </p:nvSpPr>
        <p:spPr>
          <a:xfrm>
            <a:off x="4672103" y="640079"/>
            <a:ext cx="6879818" cy="5551999"/>
          </a:xfrm>
        </p:spPr>
        <p:txBody>
          <a:bodyPr>
            <a:normAutofit/>
          </a:bodyPr>
          <a:lstStyle/>
          <a:p>
            <a:pPr algn="l" rtl="0"/>
            <a:r>
              <a:rPr lang="en-US" dirty="0"/>
              <a:t>Training neural painters using VAEs and GANs and combining them with style transfer to create images.</a:t>
            </a:r>
          </a:p>
          <a:p>
            <a:pPr algn="l" rtl="0"/>
            <a:endParaRPr lang="en-US" dirty="0"/>
          </a:p>
          <a:p>
            <a:pPr algn="l" rtl="0"/>
            <a:r>
              <a:rPr lang="en-US" dirty="0"/>
              <a:t>The paper discussed a new approach to perform style transfer instead of optimizing the loss of semantic meaning and reference style on works on minimizing semantic loss while brushstrokes are generated this way keeps the main part of the photo giving a delusion that the photo structure is correct.</a:t>
            </a:r>
          </a:p>
          <a:p>
            <a:pPr algn="l" rtl="0"/>
            <a:endParaRPr lang="en-US" dirty="0"/>
          </a:p>
        </p:txBody>
      </p:sp>
    </p:spTree>
    <p:extLst>
      <p:ext uri="{BB962C8B-B14F-4D97-AF65-F5344CB8AC3E}">
        <p14:creationId xmlns:p14="http://schemas.microsoft.com/office/powerpoint/2010/main" val="967325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42DC-0E43-788B-F043-E094271980AF}"/>
              </a:ext>
            </a:extLst>
          </p:cNvPr>
          <p:cNvSpPr>
            <a:spLocks noGrp="1"/>
          </p:cNvSpPr>
          <p:nvPr>
            <p:ph type="title"/>
          </p:nvPr>
        </p:nvSpPr>
        <p:spPr>
          <a:xfrm>
            <a:off x="640079" y="640079"/>
            <a:ext cx="3402531" cy="5272242"/>
          </a:xfrm>
        </p:spPr>
        <p:txBody>
          <a:bodyPr>
            <a:normAutofit fontScale="90000"/>
          </a:bodyPr>
          <a:lstStyle/>
          <a:p>
            <a:pPr algn="l" rtl="0"/>
            <a:r>
              <a:rPr lang="en-US" dirty="0"/>
              <a:t>Paper3: Neural Artistic Style Transfer with Conditional Networks.</a:t>
            </a:r>
            <a:br>
              <a:rPr lang="en-US" dirty="0"/>
            </a:br>
            <a:endParaRPr lang="en-US" dirty="0"/>
          </a:p>
        </p:txBody>
      </p:sp>
      <p:sp>
        <p:nvSpPr>
          <p:cNvPr id="14" name="Content Placeholder 2">
            <a:extLst>
              <a:ext uri="{FF2B5EF4-FFF2-40B4-BE49-F238E27FC236}">
                <a16:creationId xmlns:a16="http://schemas.microsoft.com/office/drawing/2014/main" id="{046CE52C-E746-0C8C-47F5-F7FDFD24E036}"/>
              </a:ext>
            </a:extLst>
          </p:cNvPr>
          <p:cNvSpPr>
            <a:spLocks noGrp="1"/>
          </p:cNvSpPr>
          <p:nvPr>
            <p:ph idx="1"/>
          </p:nvPr>
        </p:nvSpPr>
        <p:spPr>
          <a:xfrm>
            <a:off x="4672103" y="640079"/>
            <a:ext cx="6883072" cy="2959155"/>
          </a:xfrm>
        </p:spPr>
        <p:txBody>
          <a:bodyPr>
            <a:normAutofit fontScale="92500" lnSpcReduction="20000"/>
          </a:bodyPr>
          <a:lstStyle/>
          <a:p>
            <a:pPr algn="l" rtl="0">
              <a:lnSpc>
                <a:spcPct val="90000"/>
              </a:lnSpc>
            </a:pPr>
            <a:r>
              <a:rPr lang="en-US" dirty="0"/>
              <a:t>The authors introduced in this paper two novel approaches of semi supervised learning. </a:t>
            </a:r>
          </a:p>
          <a:p>
            <a:pPr algn="l" rtl="0">
              <a:lnSpc>
                <a:spcPct val="90000"/>
              </a:lnSpc>
            </a:pPr>
            <a:r>
              <a:rPr lang="en-US" dirty="0"/>
              <a:t>The first approach used a GAN- based style transfer model that capable of transferring more than one style of the images. </a:t>
            </a:r>
          </a:p>
          <a:p>
            <a:pPr algn="l" rtl="0">
              <a:lnSpc>
                <a:spcPct val="90000"/>
              </a:lnSpc>
            </a:pPr>
            <a:r>
              <a:rPr lang="en-US" dirty="0"/>
              <a:t>The second approach used NST that can understand how the transfer the image into the artist style. </a:t>
            </a:r>
          </a:p>
          <a:p>
            <a:pPr algn="l" rtl="0">
              <a:lnSpc>
                <a:spcPct val="90000"/>
              </a:lnSpc>
            </a:pPr>
            <a:r>
              <a:rPr lang="en-US" dirty="0"/>
              <a:t>The second approach is applicable to many tasks and train on a lower parameter space than the </a:t>
            </a:r>
            <a:r>
              <a:rPr lang="en-US" dirty="0" err="1"/>
              <a:t>cGAN</a:t>
            </a:r>
            <a:r>
              <a:rPr lang="en-US" dirty="0"/>
              <a:t> model. </a:t>
            </a:r>
          </a:p>
        </p:txBody>
      </p:sp>
      <p:pic>
        <p:nvPicPr>
          <p:cNvPr id="5" name="Picture 4" descr="A bird sitting on a branch&#10;&#10;Description automatically generated">
            <a:extLst>
              <a:ext uri="{FF2B5EF4-FFF2-40B4-BE49-F238E27FC236}">
                <a16:creationId xmlns:a16="http://schemas.microsoft.com/office/drawing/2014/main" id="{E3A7B633-70B6-9B95-EBCF-9DD2A4E56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290" y="4015841"/>
            <a:ext cx="6528816" cy="1681170"/>
          </a:xfrm>
          <a:prstGeom prst="rect">
            <a:avLst/>
          </a:prstGeom>
        </p:spPr>
      </p:pic>
    </p:spTree>
    <p:extLst>
      <p:ext uri="{BB962C8B-B14F-4D97-AF65-F5344CB8AC3E}">
        <p14:creationId xmlns:p14="http://schemas.microsoft.com/office/powerpoint/2010/main" val="1060872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42DC-0E43-788B-F043-E094271980AF}"/>
              </a:ext>
            </a:extLst>
          </p:cNvPr>
          <p:cNvSpPr>
            <a:spLocks noGrp="1"/>
          </p:cNvSpPr>
          <p:nvPr>
            <p:ph type="title"/>
          </p:nvPr>
        </p:nvSpPr>
        <p:spPr>
          <a:xfrm>
            <a:off x="640079" y="640079"/>
            <a:ext cx="3402531" cy="5272242"/>
          </a:xfrm>
        </p:spPr>
        <p:txBody>
          <a:bodyPr>
            <a:normAutofit/>
          </a:bodyPr>
          <a:lstStyle/>
          <a:p>
            <a:pPr algn="l" rtl="0"/>
            <a:r>
              <a:rPr lang="en-US" dirty="0"/>
              <a:t>Paper4: </a:t>
            </a:r>
            <a:r>
              <a:rPr lang="en-US" sz="3600" dirty="0"/>
              <a:t>Stylistic Image Generation with Neural Style Transfer.</a:t>
            </a:r>
            <a:br>
              <a:rPr lang="en-US" dirty="0"/>
            </a:br>
            <a:endParaRPr lang="en-US" dirty="0"/>
          </a:p>
        </p:txBody>
      </p:sp>
      <p:sp>
        <p:nvSpPr>
          <p:cNvPr id="14" name="Content Placeholder 2">
            <a:extLst>
              <a:ext uri="{FF2B5EF4-FFF2-40B4-BE49-F238E27FC236}">
                <a16:creationId xmlns:a16="http://schemas.microsoft.com/office/drawing/2014/main" id="{046CE52C-E746-0C8C-47F5-F7FDFD24E036}"/>
              </a:ext>
            </a:extLst>
          </p:cNvPr>
          <p:cNvSpPr>
            <a:spLocks noGrp="1"/>
          </p:cNvSpPr>
          <p:nvPr>
            <p:ph idx="1"/>
          </p:nvPr>
        </p:nvSpPr>
        <p:spPr>
          <a:xfrm>
            <a:off x="4672103" y="640079"/>
            <a:ext cx="6956680" cy="5581817"/>
          </a:xfrm>
        </p:spPr>
        <p:txBody>
          <a:bodyPr>
            <a:normAutofit/>
          </a:bodyPr>
          <a:lstStyle/>
          <a:p>
            <a:pPr algn="l" rtl="0">
              <a:lnSpc>
                <a:spcPct val="90000"/>
              </a:lnSpc>
            </a:pPr>
            <a:r>
              <a:rPr lang="en-US" dirty="0"/>
              <a:t>the authors introduced a class deep neural networks that can compute the tasks of image processing in the CNN. </a:t>
            </a:r>
          </a:p>
          <a:p>
            <a:pPr algn="l" rtl="0">
              <a:lnSpc>
                <a:spcPct val="90000"/>
              </a:lnSpc>
            </a:pPr>
            <a:r>
              <a:rPr lang="en-US" dirty="0"/>
              <a:t>In the first method, the authors build the model of the architecture from scratch and used this model to generate and evaluate the modified images. </a:t>
            </a:r>
          </a:p>
          <a:p>
            <a:pPr algn="l" rtl="0">
              <a:lnSpc>
                <a:spcPct val="90000"/>
              </a:lnSpc>
            </a:pPr>
            <a:r>
              <a:rPr lang="en-US" dirty="0"/>
              <a:t>In the second method, the authors used the </a:t>
            </a:r>
            <a:r>
              <a:rPr lang="en-US" dirty="0" err="1"/>
              <a:t>tensorFlow</a:t>
            </a:r>
            <a:r>
              <a:rPr lang="en-US" dirty="0"/>
              <a:t> Hub pre-trained model for generating a combination of two images to create a new generated image. </a:t>
            </a:r>
          </a:p>
        </p:txBody>
      </p:sp>
    </p:spTree>
    <p:extLst>
      <p:ext uri="{BB962C8B-B14F-4D97-AF65-F5344CB8AC3E}">
        <p14:creationId xmlns:p14="http://schemas.microsoft.com/office/powerpoint/2010/main" val="70804962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Parcel</Template>
  <TotalTime>137</TotalTime>
  <Words>650</Words>
  <Application>Microsoft Office PowerPoint</Application>
  <PresentationFormat>Widescreen</PresentationFormat>
  <Paragraphs>50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Century Gothic</vt:lpstr>
      <vt:lpstr>KaTeX_Main</vt:lpstr>
      <vt:lpstr>KaTeX_Math</vt:lpstr>
      <vt:lpstr>Söhne</vt:lpstr>
      <vt:lpstr>Vapor Trail</vt:lpstr>
      <vt:lpstr>Style transfer using cnn</vt:lpstr>
      <vt:lpstr>Introduction </vt:lpstr>
      <vt:lpstr>Environment and tools </vt:lpstr>
      <vt:lpstr>How it works</vt:lpstr>
      <vt:lpstr>Literature Review</vt:lpstr>
      <vt:lpstr>Paper 1: Neural Painters: A learned differentiable constraint for generating brushstroke paintings </vt:lpstr>
      <vt:lpstr>Paper 2: Neural Painters: A Learned  Differentiable  Constraint  Generating Brushstroke Paintings  </vt:lpstr>
      <vt:lpstr>Paper3: Neural Artistic Style Transfer with Conditional Networks. </vt:lpstr>
      <vt:lpstr>Paper4: Stylistic Image Generation with Neural Style Transfer. </vt:lpstr>
      <vt:lpstr>models</vt:lpstr>
      <vt:lpstr>Pre-processing</vt:lpstr>
      <vt:lpstr>Loss functions</vt:lpstr>
      <vt:lpstr>optimiazation</vt:lpstr>
      <vt:lpstr>results</vt:lpstr>
      <vt:lpstr>VGG 19 Results</vt:lpstr>
      <vt:lpstr>VGG 19 Results</vt:lpstr>
      <vt:lpstr>VGG 16</vt:lpstr>
      <vt:lpstr>VGG 16 Results</vt:lpstr>
      <vt:lpstr>VGG 16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 transfer using cnn</dc:title>
  <dc:creator>Amal Essam AbdulKareem</dc:creator>
  <cp:lastModifiedBy>Soha205001</cp:lastModifiedBy>
  <cp:revision>18</cp:revision>
  <dcterms:created xsi:type="dcterms:W3CDTF">2024-04-28T05:42:00Z</dcterms:created>
  <dcterms:modified xsi:type="dcterms:W3CDTF">2024-04-28T09:26:27Z</dcterms:modified>
</cp:coreProperties>
</file>